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
  </p:notesMasterIdLst>
  <p:handoutMasterIdLst>
    <p:handoutMasterId r:id="rId7"/>
  </p:handoutMasterIdLst>
  <p:sldIdLst>
    <p:sldId id="2076138259" r:id="rId5"/>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Your slides" id="{5D9BAE09-2AD9-47BB-97F3-15C4BA39D503}">
          <p14:sldIdLst>
            <p14:sldId id="207613825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C0428A-C81A-1BC0-CE67-9737ACF50733}" name="Eva Dupont (BAP DK)" initials="ED(D" userId="S::edupont@microsoft.com::1896bd18-4d3d-4e99-a560-7174873d3bfe" providerId="AD"/>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15" autoAdjust="0"/>
    <p:restoredTop sz="51006" autoAdjust="0"/>
  </p:normalViewPr>
  <p:slideViewPr>
    <p:cSldViewPr snapToGrid="0">
      <p:cViewPr varScale="1">
        <p:scale>
          <a:sx n="41" d="100"/>
          <a:sy n="41" d="100"/>
        </p:scale>
        <p:origin x="1520" y="26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13" Type="http://schemas.microsoft.com/office/2018/10/relationships/authors" Target="authors.xml"/><Relationship Id="rId3" Type="http://schemas.openxmlformats.org/officeDocument/2006/relationships/customXml" Target="../customXml/item3.xml"/><Relationship Id="rId7" Type="http://schemas.openxmlformats.org/officeDocument/2006/relationships/handoutMaster" Target="handoutMasters/handout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10/3/2025 5:50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10/3/2025 5:50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emf"/><Relationship Id="rId7" Type="http://schemas.openxmlformats.org/officeDocument/2006/relationships/image" Target="../media/image43.png"/><Relationship Id="rId2" Type="http://schemas.openxmlformats.org/officeDocument/2006/relationships/image" Target="../media/image38.emf"/><Relationship Id="rId1" Type="http://schemas.openxmlformats.org/officeDocument/2006/relationships/slideLayout" Target="../slideLayouts/slideLayout67.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AAF0CC9-4C06-6A0D-9417-0C1B037EF6B1}"/>
              </a:ext>
            </a:extLst>
          </p:cNvPr>
          <p:cNvSpPr/>
          <p:nvPr/>
        </p:nvSpPr>
        <p:spPr bwMode="auto">
          <a:xfrm>
            <a:off x="6556281" y="3940062"/>
            <a:ext cx="10889508" cy="7080864"/>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9FBD7DEA-1175-AFB3-5D76-921226124D5A}"/>
              </a:ext>
            </a:extLst>
          </p:cNvPr>
          <p:cNvCxnSpPr>
            <a:cxnSpLocks/>
            <a:stCxn id="1028" idx="0"/>
            <a:endCxn id="22" idx="1"/>
          </p:cNvCxnSpPr>
          <p:nvPr/>
        </p:nvCxnSpPr>
        <p:spPr>
          <a:xfrm rot="5400000" flipH="1" flipV="1">
            <a:off x="2679606" y="4891798"/>
            <a:ext cx="1459398" cy="2097983"/>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Connector: Elbow 81">
            <a:extLst>
              <a:ext uri="{FF2B5EF4-FFF2-40B4-BE49-F238E27FC236}">
                <a16:creationId xmlns:a16="http://schemas.microsoft.com/office/drawing/2014/main" id="{044D539F-BD84-27BE-DA20-D3FD02023482}"/>
              </a:ext>
            </a:extLst>
          </p:cNvPr>
          <p:cNvCxnSpPr>
            <a:cxnSpLocks/>
          </p:cNvCxnSpPr>
          <p:nvPr/>
        </p:nvCxnSpPr>
        <p:spPr>
          <a:xfrm flipH="1">
            <a:off x="13504865" y="7974169"/>
            <a:ext cx="3158" cy="123902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42CE256-007E-44B0-3611-72CCAC5AEF6B}"/>
              </a:ext>
            </a:extLst>
          </p:cNvPr>
          <p:cNvGrpSpPr/>
          <p:nvPr/>
        </p:nvGrpSpPr>
        <p:grpSpPr>
          <a:xfrm>
            <a:off x="12393090" y="9213196"/>
            <a:ext cx="2191466" cy="1479814"/>
            <a:chOff x="10407280" y="4421686"/>
            <a:chExt cx="2191466" cy="1479814"/>
          </a:xfrm>
        </p:grpSpPr>
        <p:pic>
          <p:nvPicPr>
            <p:cNvPr id="11" name="Picture 10">
              <a:extLst>
                <a:ext uri="{FF2B5EF4-FFF2-40B4-BE49-F238E27FC236}">
                  <a16:creationId xmlns:a16="http://schemas.microsoft.com/office/drawing/2014/main" id="{E03C3662-1FCA-3873-B0A8-58AEDD51B0F4}"/>
                </a:ext>
              </a:extLst>
            </p:cNvPr>
            <p:cNvPicPr>
              <a:picLocks noChangeAspect="1"/>
            </p:cNvPicPr>
            <p:nvPr/>
          </p:nvPicPr>
          <p:blipFill>
            <a:blip r:embed="rId2"/>
            <a:stretch>
              <a:fillRect/>
            </a:stretch>
          </p:blipFill>
          <p:spPr>
            <a:xfrm>
              <a:off x="11045007" y="4421686"/>
              <a:ext cx="916012" cy="703765"/>
            </a:xfrm>
            <a:prstGeom prst="rect">
              <a:avLst/>
            </a:prstGeom>
          </p:spPr>
        </p:pic>
        <p:sp>
          <p:nvSpPr>
            <p:cNvPr id="14" name="Rectangle 13">
              <a:extLst>
                <a:ext uri="{FF2B5EF4-FFF2-40B4-BE49-F238E27FC236}">
                  <a16:creationId xmlns:a16="http://schemas.microsoft.com/office/drawing/2014/main" id="{203A7A0A-0955-919E-2257-9FBCBA63AD2C}"/>
                </a:ext>
              </a:extLst>
            </p:cNvPr>
            <p:cNvSpPr/>
            <p:nvPr/>
          </p:nvSpPr>
          <p:spPr bwMode="auto">
            <a:xfrm>
              <a:off x="10407280" y="5018924"/>
              <a:ext cx="2191466" cy="882576"/>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FHIR Identifier Plugin</a:t>
              </a:r>
            </a:p>
          </p:txBody>
        </p:sp>
      </p:grpSp>
      <p:grpSp>
        <p:nvGrpSpPr>
          <p:cNvPr id="24" name="Group 23">
            <a:extLst>
              <a:ext uri="{FF2B5EF4-FFF2-40B4-BE49-F238E27FC236}">
                <a16:creationId xmlns:a16="http://schemas.microsoft.com/office/drawing/2014/main" id="{66E862D9-8330-1611-3F51-CA992EE9A8BB}"/>
              </a:ext>
            </a:extLst>
          </p:cNvPr>
          <p:cNvGrpSpPr/>
          <p:nvPr/>
        </p:nvGrpSpPr>
        <p:grpSpPr>
          <a:xfrm>
            <a:off x="6714673" y="4454363"/>
            <a:ext cx="2519913" cy="1560118"/>
            <a:chOff x="7903888" y="4341382"/>
            <a:chExt cx="2519913" cy="1560118"/>
          </a:xfrm>
        </p:grpSpPr>
        <p:pic>
          <p:nvPicPr>
            <p:cNvPr id="7" name="Picture 6">
              <a:extLst>
                <a:ext uri="{FF2B5EF4-FFF2-40B4-BE49-F238E27FC236}">
                  <a16:creationId xmlns:a16="http://schemas.microsoft.com/office/drawing/2014/main" id="{63BEDEB9-64F9-AE57-081F-81D58A43EDAC}"/>
                </a:ext>
              </a:extLst>
            </p:cNvPr>
            <p:cNvPicPr>
              <a:picLocks noChangeAspect="1"/>
            </p:cNvPicPr>
            <p:nvPr/>
          </p:nvPicPr>
          <p:blipFill>
            <a:blip r:embed="rId3"/>
            <a:stretch>
              <a:fillRect/>
            </a:stretch>
          </p:blipFill>
          <p:spPr>
            <a:xfrm>
              <a:off x="8697165" y="4341382"/>
              <a:ext cx="893670" cy="793132"/>
            </a:xfrm>
            <a:prstGeom prst="rect">
              <a:avLst/>
            </a:prstGeom>
          </p:spPr>
        </p:pic>
        <p:sp>
          <p:nvSpPr>
            <p:cNvPr id="16" name="Rectangle 15">
              <a:extLst>
                <a:ext uri="{FF2B5EF4-FFF2-40B4-BE49-F238E27FC236}">
                  <a16:creationId xmlns:a16="http://schemas.microsoft.com/office/drawing/2014/main" id="{485DE9D8-3D52-613B-A6FE-421D28B1EF7D}"/>
                </a:ext>
              </a:extLst>
            </p:cNvPr>
            <p:cNvSpPr/>
            <p:nvPr/>
          </p:nvSpPr>
          <p:spPr bwMode="auto">
            <a:xfrm>
              <a:off x="7903888" y="5018924"/>
              <a:ext cx="2519913" cy="882576"/>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Dataverse Healthcare API Upsert</a:t>
              </a:r>
            </a:p>
          </p:txBody>
        </p:sp>
      </p:grpSp>
      <p:grpSp>
        <p:nvGrpSpPr>
          <p:cNvPr id="37" name="Group 36">
            <a:extLst>
              <a:ext uri="{FF2B5EF4-FFF2-40B4-BE49-F238E27FC236}">
                <a16:creationId xmlns:a16="http://schemas.microsoft.com/office/drawing/2014/main" id="{987DE976-BA52-EC3D-ED7E-210170C75517}"/>
              </a:ext>
            </a:extLst>
          </p:cNvPr>
          <p:cNvGrpSpPr/>
          <p:nvPr/>
        </p:nvGrpSpPr>
        <p:grpSpPr>
          <a:xfrm>
            <a:off x="12693861" y="6843851"/>
            <a:ext cx="1569120" cy="1119679"/>
            <a:chOff x="10141811" y="5053974"/>
            <a:chExt cx="1569120" cy="1119679"/>
          </a:xfrm>
        </p:grpSpPr>
        <p:pic>
          <p:nvPicPr>
            <p:cNvPr id="9" name="Picture 8">
              <a:extLst>
                <a:ext uri="{FF2B5EF4-FFF2-40B4-BE49-F238E27FC236}">
                  <a16:creationId xmlns:a16="http://schemas.microsoft.com/office/drawing/2014/main" id="{7346F19A-8DDE-56A9-3524-BA8FD4C9C2CA}"/>
                </a:ext>
              </a:extLst>
            </p:cNvPr>
            <p:cNvPicPr>
              <a:picLocks noChangeAspect="1"/>
            </p:cNvPicPr>
            <p:nvPr/>
          </p:nvPicPr>
          <p:blipFill>
            <a:blip r:embed="rId4"/>
            <a:stretch>
              <a:fillRect/>
            </a:stretch>
          </p:blipFill>
          <p:spPr>
            <a:xfrm>
              <a:off x="10161679" y="5053974"/>
              <a:ext cx="1429872" cy="1005379"/>
            </a:xfrm>
            <a:prstGeom prst="rect">
              <a:avLst/>
            </a:prstGeom>
          </p:spPr>
        </p:pic>
        <p:sp>
          <p:nvSpPr>
            <p:cNvPr id="17" name="Rectangle 16">
              <a:extLst>
                <a:ext uri="{FF2B5EF4-FFF2-40B4-BE49-F238E27FC236}">
                  <a16:creationId xmlns:a16="http://schemas.microsoft.com/office/drawing/2014/main" id="{1F1A2376-38FE-9314-CC97-6369C9F031DD}"/>
                </a:ext>
              </a:extLst>
            </p:cNvPr>
            <p:cNvSpPr/>
            <p:nvPr/>
          </p:nvSpPr>
          <p:spPr bwMode="auto">
            <a:xfrm>
              <a:off x="10141811" y="5732365"/>
              <a:ext cx="1569120" cy="441288"/>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Dataverse</a:t>
              </a:r>
            </a:p>
          </p:txBody>
        </p:sp>
      </p:grpSp>
      <p:grpSp>
        <p:nvGrpSpPr>
          <p:cNvPr id="25" name="Group 24">
            <a:extLst>
              <a:ext uri="{FF2B5EF4-FFF2-40B4-BE49-F238E27FC236}">
                <a16:creationId xmlns:a16="http://schemas.microsoft.com/office/drawing/2014/main" id="{02FB92AC-E857-2EF4-51F6-70CF69A1F282}"/>
              </a:ext>
            </a:extLst>
          </p:cNvPr>
          <p:cNvGrpSpPr/>
          <p:nvPr/>
        </p:nvGrpSpPr>
        <p:grpSpPr>
          <a:xfrm>
            <a:off x="3838127" y="4489859"/>
            <a:ext cx="2809147" cy="1603806"/>
            <a:chOff x="8050755" y="8709024"/>
            <a:chExt cx="2809147" cy="1603806"/>
          </a:xfrm>
        </p:grpSpPr>
        <p:pic>
          <p:nvPicPr>
            <p:cNvPr id="22" name="Picture 21">
              <a:extLst>
                <a:ext uri="{FF2B5EF4-FFF2-40B4-BE49-F238E27FC236}">
                  <a16:creationId xmlns:a16="http://schemas.microsoft.com/office/drawing/2014/main" id="{802C6B84-1893-B19D-104B-423B63FA8DCE}"/>
                </a:ext>
              </a:extLst>
            </p:cNvPr>
            <p:cNvPicPr>
              <a:picLocks noChangeAspect="1"/>
            </p:cNvPicPr>
            <p:nvPr/>
          </p:nvPicPr>
          <p:blipFill>
            <a:blip r:embed="rId5"/>
            <a:stretch>
              <a:fillRect/>
            </a:stretch>
          </p:blipFill>
          <p:spPr>
            <a:xfrm>
              <a:off x="8670925" y="8709024"/>
              <a:ext cx="1568808" cy="1442461"/>
            </a:xfrm>
            <a:prstGeom prst="rect">
              <a:avLst/>
            </a:prstGeom>
          </p:spPr>
        </p:pic>
        <p:sp>
          <p:nvSpPr>
            <p:cNvPr id="23" name="Rectangle 22">
              <a:extLst>
                <a:ext uri="{FF2B5EF4-FFF2-40B4-BE49-F238E27FC236}">
                  <a16:creationId xmlns:a16="http://schemas.microsoft.com/office/drawing/2014/main" id="{A1A900DA-16AD-4973-A2DB-19599BF8E811}"/>
                </a:ext>
              </a:extLst>
            </p:cNvPr>
            <p:cNvSpPr/>
            <p:nvPr/>
          </p:nvSpPr>
          <p:spPr bwMode="auto">
            <a:xfrm>
              <a:off x="8050755" y="9430254"/>
              <a:ext cx="2809147" cy="882576"/>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Logic App</a:t>
              </a:r>
            </a:p>
            <a:p>
              <a:pPr algn="ctr" defTabSz="1398752" fontAlgn="base">
                <a:spcBef>
                  <a:spcPct val="0"/>
                </a:spcBef>
                <a:spcAft>
                  <a:spcPct val="0"/>
                </a:spcAft>
              </a:pPr>
              <a:r>
                <a:rPr lang="en-US" sz="1800" dirty="0">
                  <a:solidFill>
                    <a:schemeClr val="tx1"/>
                  </a:solidFill>
                  <a:ea typeface="Segoe UI" pitchFamily="34" charset="0"/>
                  <a:cs typeface="Segoe UI" pitchFamily="34" charset="0"/>
                </a:rPr>
                <a:t>Inbound Workflow</a:t>
              </a:r>
            </a:p>
          </p:txBody>
        </p:sp>
      </p:grpSp>
      <p:grpSp>
        <p:nvGrpSpPr>
          <p:cNvPr id="35" name="Group 34">
            <a:extLst>
              <a:ext uri="{FF2B5EF4-FFF2-40B4-BE49-F238E27FC236}">
                <a16:creationId xmlns:a16="http://schemas.microsoft.com/office/drawing/2014/main" id="{0F6B07DA-C177-DE32-6270-4CF2FE71490B}"/>
              </a:ext>
            </a:extLst>
          </p:cNvPr>
          <p:cNvGrpSpPr/>
          <p:nvPr/>
        </p:nvGrpSpPr>
        <p:grpSpPr>
          <a:xfrm>
            <a:off x="9475846" y="6846950"/>
            <a:ext cx="3143966" cy="2571489"/>
            <a:chOff x="5455336" y="9414678"/>
            <a:chExt cx="3143966" cy="2571489"/>
          </a:xfrm>
        </p:grpSpPr>
        <p:pic>
          <p:nvPicPr>
            <p:cNvPr id="1034" name="Picture 10">
              <a:extLst>
                <a:ext uri="{FF2B5EF4-FFF2-40B4-BE49-F238E27FC236}">
                  <a16:creationId xmlns:a16="http://schemas.microsoft.com/office/drawing/2014/main" id="{F924D134-628B-8669-966E-0876BE6DA2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0249" y="9414678"/>
              <a:ext cx="952500" cy="7715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DC35B2B-AB68-922E-B069-2B721F0FCB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2578" y="10487115"/>
              <a:ext cx="443617" cy="44361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054C2A85-7A18-2D35-CCFC-EE2A9C6C2BFE}"/>
                </a:ext>
              </a:extLst>
            </p:cNvPr>
            <p:cNvSpPr/>
            <p:nvPr/>
          </p:nvSpPr>
          <p:spPr bwMode="auto">
            <a:xfrm>
              <a:off x="5455336" y="9879291"/>
              <a:ext cx="2191466" cy="882576"/>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Entity Map</a:t>
              </a:r>
            </a:p>
          </p:txBody>
        </p:sp>
        <p:pic>
          <p:nvPicPr>
            <p:cNvPr id="32" name="Picture 10">
              <a:extLst>
                <a:ext uri="{FF2B5EF4-FFF2-40B4-BE49-F238E27FC236}">
                  <a16:creationId xmlns:a16="http://schemas.microsoft.com/office/drawing/2014/main" id="{9E13BFE8-4F39-1114-B805-166678422C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2749" y="10505628"/>
              <a:ext cx="952500" cy="771525"/>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EE3DEC43-3762-4343-B391-A8C32635110C}"/>
                </a:ext>
              </a:extLst>
            </p:cNvPr>
            <p:cNvSpPr/>
            <p:nvPr/>
          </p:nvSpPr>
          <p:spPr bwMode="auto">
            <a:xfrm>
              <a:off x="6407836" y="11103591"/>
              <a:ext cx="2191466" cy="882576"/>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Identifier</a:t>
              </a:r>
            </a:p>
            <a:p>
              <a:pPr algn="ctr" defTabSz="1398752" fontAlgn="base">
                <a:spcBef>
                  <a:spcPct val="0"/>
                </a:spcBef>
                <a:spcAft>
                  <a:spcPct val="0"/>
                </a:spcAft>
              </a:pPr>
              <a:r>
                <a:rPr lang="en-US" sz="1800" dirty="0">
                  <a:solidFill>
                    <a:schemeClr val="tx1"/>
                  </a:solidFill>
                  <a:ea typeface="Segoe UI" pitchFamily="34" charset="0"/>
                  <a:cs typeface="Segoe UI" pitchFamily="34" charset="0"/>
                </a:rPr>
                <a:t>Expand Map</a:t>
              </a:r>
            </a:p>
          </p:txBody>
        </p:sp>
      </p:grpSp>
      <p:grpSp>
        <p:nvGrpSpPr>
          <p:cNvPr id="1081" name="Group 1080">
            <a:extLst>
              <a:ext uri="{FF2B5EF4-FFF2-40B4-BE49-F238E27FC236}">
                <a16:creationId xmlns:a16="http://schemas.microsoft.com/office/drawing/2014/main" id="{D7DA00BD-FF59-E7D2-4E3F-F833DBE9BCE3}"/>
              </a:ext>
            </a:extLst>
          </p:cNvPr>
          <p:cNvGrpSpPr/>
          <p:nvPr/>
        </p:nvGrpSpPr>
        <p:grpSpPr>
          <a:xfrm>
            <a:off x="1264580" y="6670488"/>
            <a:ext cx="2191466" cy="1800378"/>
            <a:chOff x="141640" y="6670488"/>
            <a:chExt cx="2191466" cy="1800378"/>
          </a:xfrm>
        </p:grpSpPr>
        <p:pic>
          <p:nvPicPr>
            <p:cNvPr id="1028" name="Picture 4" descr="icon-fhir-720 | Hay on FHIR">
              <a:extLst>
                <a:ext uri="{FF2B5EF4-FFF2-40B4-BE49-F238E27FC236}">
                  <a16:creationId xmlns:a16="http://schemas.microsoft.com/office/drawing/2014/main" id="{BC8FDFA2-A96F-B43A-AF36-6DCEC3F873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593" y="6670488"/>
              <a:ext cx="1347561" cy="134756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6C746D86-12CF-5347-DFC7-5D77ACC61E69}"/>
                </a:ext>
              </a:extLst>
            </p:cNvPr>
            <p:cNvSpPr/>
            <p:nvPr/>
          </p:nvSpPr>
          <p:spPr bwMode="auto">
            <a:xfrm>
              <a:off x="141640" y="7954279"/>
              <a:ext cx="2191466" cy="516587"/>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chemeClr val="tx1"/>
                  </a:solidFill>
                  <a:ea typeface="Segoe UI" pitchFamily="34" charset="0"/>
                  <a:cs typeface="Segoe UI" pitchFamily="34" charset="0"/>
                </a:rPr>
                <a:t>FHIR Server</a:t>
              </a:r>
            </a:p>
          </p:txBody>
        </p:sp>
      </p:grpSp>
      <p:grpSp>
        <p:nvGrpSpPr>
          <p:cNvPr id="60" name="Group 59">
            <a:extLst>
              <a:ext uri="{FF2B5EF4-FFF2-40B4-BE49-F238E27FC236}">
                <a16:creationId xmlns:a16="http://schemas.microsoft.com/office/drawing/2014/main" id="{B0538E2F-B3FF-4605-243A-CF40B3563F58}"/>
              </a:ext>
            </a:extLst>
          </p:cNvPr>
          <p:cNvGrpSpPr/>
          <p:nvPr/>
        </p:nvGrpSpPr>
        <p:grpSpPr>
          <a:xfrm>
            <a:off x="13826959" y="6830908"/>
            <a:ext cx="3306011" cy="2243995"/>
            <a:chOff x="13634701" y="6430430"/>
            <a:chExt cx="3306011" cy="2243995"/>
          </a:xfrm>
        </p:grpSpPr>
        <p:grpSp>
          <p:nvGrpSpPr>
            <p:cNvPr id="39" name="Group 38">
              <a:extLst>
                <a:ext uri="{FF2B5EF4-FFF2-40B4-BE49-F238E27FC236}">
                  <a16:creationId xmlns:a16="http://schemas.microsoft.com/office/drawing/2014/main" id="{ED5B3B63-98EB-755F-2737-430B3456C3DC}"/>
                </a:ext>
              </a:extLst>
            </p:cNvPr>
            <p:cNvGrpSpPr/>
            <p:nvPr/>
          </p:nvGrpSpPr>
          <p:grpSpPr>
            <a:xfrm>
              <a:off x="13634701" y="6430430"/>
              <a:ext cx="2191466" cy="1347189"/>
              <a:chOff x="9073488" y="9370787"/>
              <a:chExt cx="2191466" cy="1347189"/>
            </a:xfrm>
          </p:grpSpPr>
          <p:pic>
            <p:nvPicPr>
              <p:cNvPr id="1038" name="Picture 14">
                <a:extLst>
                  <a:ext uri="{FF2B5EF4-FFF2-40B4-BE49-F238E27FC236}">
                    <a16:creationId xmlns:a16="http://schemas.microsoft.com/office/drawing/2014/main" id="{DEAEB46C-2B90-B4CD-DC7E-173A1BDD70C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2572" y="9370787"/>
                <a:ext cx="773298" cy="77329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5E05FDBD-69C8-0D03-19F4-C2FE6B374F78}"/>
                  </a:ext>
                </a:extLst>
              </p:cNvPr>
              <p:cNvSpPr/>
              <p:nvPr/>
            </p:nvSpPr>
            <p:spPr bwMode="auto">
              <a:xfrm>
                <a:off x="9073488" y="9835400"/>
                <a:ext cx="2191466" cy="882576"/>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msemr_table</a:t>
                </a:r>
              </a:p>
            </p:txBody>
          </p:sp>
        </p:grpSp>
        <p:grpSp>
          <p:nvGrpSpPr>
            <p:cNvPr id="40" name="Group 39">
              <a:extLst>
                <a:ext uri="{FF2B5EF4-FFF2-40B4-BE49-F238E27FC236}">
                  <a16:creationId xmlns:a16="http://schemas.microsoft.com/office/drawing/2014/main" id="{BFEECEFB-75D0-75ED-D908-9619A9D06491}"/>
                </a:ext>
              </a:extLst>
            </p:cNvPr>
            <p:cNvGrpSpPr/>
            <p:nvPr/>
          </p:nvGrpSpPr>
          <p:grpSpPr>
            <a:xfrm>
              <a:off x="14176142" y="7573691"/>
              <a:ext cx="2764570" cy="1100734"/>
              <a:chOff x="8816816" y="9370787"/>
              <a:chExt cx="2764570" cy="1100734"/>
            </a:xfrm>
          </p:grpSpPr>
          <p:pic>
            <p:nvPicPr>
              <p:cNvPr id="41" name="Picture 14">
                <a:extLst>
                  <a:ext uri="{FF2B5EF4-FFF2-40B4-BE49-F238E27FC236}">
                    <a16:creationId xmlns:a16="http://schemas.microsoft.com/office/drawing/2014/main" id="{B24C1020-21E2-337F-7165-C62239D6C9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82572" y="9370787"/>
                <a:ext cx="773298" cy="77329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11B8BE4A-2E44-99EF-6275-0FC55DC61C0A}"/>
                  </a:ext>
                </a:extLst>
              </p:cNvPr>
              <p:cNvSpPr/>
              <p:nvPr/>
            </p:nvSpPr>
            <p:spPr bwMode="auto">
              <a:xfrm>
                <a:off x="8816816" y="10027904"/>
                <a:ext cx="2764570" cy="443617"/>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prefix_identifertable</a:t>
                </a:r>
              </a:p>
            </p:txBody>
          </p:sp>
        </p:grpSp>
        <p:pic>
          <p:nvPicPr>
            <p:cNvPr id="45" name="Picture 12">
              <a:extLst>
                <a:ext uri="{FF2B5EF4-FFF2-40B4-BE49-F238E27FC236}">
                  <a16:creationId xmlns:a16="http://schemas.microsoft.com/office/drawing/2014/main" id="{797BBA71-4C53-90C2-9B97-991F6510CB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67886" y="7515836"/>
              <a:ext cx="443617" cy="4436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21A04EBD-DEDD-6B4A-6897-CF72036384CD}"/>
              </a:ext>
            </a:extLst>
          </p:cNvPr>
          <p:cNvGrpSpPr/>
          <p:nvPr/>
        </p:nvGrpSpPr>
        <p:grpSpPr>
          <a:xfrm>
            <a:off x="6714673" y="8998290"/>
            <a:ext cx="2519913" cy="1560118"/>
            <a:chOff x="7903888" y="4341382"/>
            <a:chExt cx="2519913" cy="1560118"/>
          </a:xfrm>
        </p:grpSpPr>
        <p:pic>
          <p:nvPicPr>
            <p:cNvPr id="52" name="Picture 51">
              <a:extLst>
                <a:ext uri="{FF2B5EF4-FFF2-40B4-BE49-F238E27FC236}">
                  <a16:creationId xmlns:a16="http://schemas.microsoft.com/office/drawing/2014/main" id="{ED2B779D-1968-6360-1548-F5A2F245845D}"/>
                </a:ext>
              </a:extLst>
            </p:cNvPr>
            <p:cNvPicPr>
              <a:picLocks noChangeAspect="1"/>
            </p:cNvPicPr>
            <p:nvPr/>
          </p:nvPicPr>
          <p:blipFill>
            <a:blip r:embed="rId3"/>
            <a:stretch>
              <a:fillRect/>
            </a:stretch>
          </p:blipFill>
          <p:spPr>
            <a:xfrm>
              <a:off x="8697165" y="4341382"/>
              <a:ext cx="893670" cy="793132"/>
            </a:xfrm>
            <a:prstGeom prst="rect">
              <a:avLst/>
            </a:prstGeom>
          </p:spPr>
        </p:pic>
        <p:sp>
          <p:nvSpPr>
            <p:cNvPr id="53" name="Rectangle 52">
              <a:extLst>
                <a:ext uri="{FF2B5EF4-FFF2-40B4-BE49-F238E27FC236}">
                  <a16:creationId xmlns:a16="http://schemas.microsoft.com/office/drawing/2014/main" id="{E160B771-407C-CC39-FC15-DEB8D9C7FA86}"/>
                </a:ext>
              </a:extLst>
            </p:cNvPr>
            <p:cNvSpPr/>
            <p:nvPr/>
          </p:nvSpPr>
          <p:spPr bwMode="auto">
            <a:xfrm>
              <a:off x="7903888" y="5018924"/>
              <a:ext cx="2519913" cy="882576"/>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Dataverse Healthcare API Writeback</a:t>
              </a:r>
            </a:p>
          </p:txBody>
        </p:sp>
      </p:grpSp>
      <p:grpSp>
        <p:nvGrpSpPr>
          <p:cNvPr id="54" name="Group 53">
            <a:extLst>
              <a:ext uri="{FF2B5EF4-FFF2-40B4-BE49-F238E27FC236}">
                <a16:creationId xmlns:a16="http://schemas.microsoft.com/office/drawing/2014/main" id="{89D9E480-6B7D-35BC-0EEE-01C3B766798F}"/>
              </a:ext>
            </a:extLst>
          </p:cNvPr>
          <p:cNvGrpSpPr/>
          <p:nvPr/>
        </p:nvGrpSpPr>
        <p:grpSpPr>
          <a:xfrm>
            <a:off x="3838127" y="9033786"/>
            <a:ext cx="2809147" cy="1603806"/>
            <a:chOff x="8050755" y="8709024"/>
            <a:chExt cx="2809147" cy="1603806"/>
          </a:xfrm>
        </p:grpSpPr>
        <p:pic>
          <p:nvPicPr>
            <p:cNvPr id="55" name="Picture 54">
              <a:extLst>
                <a:ext uri="{FF2B5EF4-FFF2-40B4-BE49-F238E27FC236}">
                  <a16:creationId xmlns:a16="http://schemas.microsoft.com/office/drawing/2014/main" id="{D2524A39-7104-D450-311B-279529750854}"/>
                </a:ext>
              </a:extLst>
            </p:cNvPr>
            <p:cNvPicPr>
              <a:picLocks noChangeAspect="1"/>
            </p:cNvPicPr>
            <p:nvPr/>
          </p:nvPicPr>
          <p:blipFill>
            <a:blip r:embed="rId5"/>
            <a:stretch>
              <a:fillRect/>
            </a:stretch>
          </p:blipFill>
          <p:spPr>
            <a:xfrm>
              <a:off x="8670925" y="8709024"/>
              <a:ext cx="1568808" cy="1442461"/>
            </a:xfrm>
            <a:prstGeom prst="rect">
              <a:avLst/>
            </a:prstGeom>
          </p:spPr>
        </p:pic>
        <p:sp>
          <p:nvSpPr>
            <p:cNvPr id="56" name="Rectangle 55">
              <a:extLst>
                <a:ext uri="{FF2B5EF4-FFF2-40B4-BE49-F238E27FC236}">
                  <a16:creationId xmlns:a16="http://schemas.microsoft.com/office/drawing/2014/main" id="{C23AB6D6-8E30-212D-351F-EF563D6C898A}"/>
                </a:ext>
              </a:extLst>
            </p:cNvPr>
            <p:cNvSpPr/>
            <p:nvPr/>
          </p:nvSpPr>
          <p:spPr bwMode="auto">
            <a:xfrm>
              <a:off x="8050755" y="9430254"/>
              <a:ext cx="2809147" cy="882576"/>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Logic App</a:t>
              </a:r>
            </a:p>
            <a:p>
              <a:pPr algn="ctr" defTabSz="1398752" fontAlgn="base">
                <a:spcBef>
                  <a:spcPct val="0"/>
                </a:spcBef>
                <a:spcAft>
                  <a:spcPct val="0"/>
                </a:spcAft>
              </a:pPr>
              <a:r>
                <a:rPr lang="en-US" sz="1800" dirty="0">
                  <a:solidFill>
                    <a:schemeClr val="tx1"/>
                  </a:solidFill>
                  <a:ea typeface="Segoe UI" pitchFamily="34" charset="0"/>
                  <a:cs typeface="Segoe UI" pitchFamily="34" charset="0"/>
                </a:rPr>
                <a:t>Outbound Workflow</a:t>
              </a:r>
            </a:p>
          </p:txBody>
        </p:sp>
      </p:grpSp>
      <p:cxnSp>
        <p:nvCxnSpPr>
          <p:cNvPr id="62" name="Connector: Elbow 81">
            <a:extLst>
              <a:ext uri="{FF2B5EF4-FFF2-40B4-BE49-F238E27FC236}">
                <a16:creationId xmlns:a16="http://schemas.microsoft.com/office/drawing/2014/main" id="{CF25D730-538A-13DE-4AC5-6552AD669082}"/>
              </a:ext>
            </a:extLst>
          </p:cNvPr>
          <p:cNvCxnSpPr>
            <a:cxnSpLocks/>
            <a:stCxn id="31" idx="3"/>
            <a:endCxn id="17" idx="1"/>
          </p:cNvCxnSpPr>
          <p:nvPr/>
        </p:nvCxnSpPr>
        <p:spPr>
          <a:xfrm flipV="1">
            <a:off x="11667312" y="7742886"/>
            <a:ext cx="1026549" cy="9965"/>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49" name="Rectangle 1048">
            <a:extLst>
              <a:ext uri="{FF2B5EF4-FFF2-40B4-BE49-F238E27FC236}">
                <a16:creationId xmlns:a16="http://schemas.microsoft.com/office/drawing/2014/main" id="{FA90E1A6-9A7E-5C13-DB04-7D204C65C6AA}"/>
              </a:ext>
            </a:extLst>
          </p:cNvPr>
          <p:cNvSpPr/>
          <p:nvPr/>
        </p:nvSpPr>
        <p:spPr bwMode="auto">
          <a:xfrm rot="16200000">
            <a:off x="12524062" y="8327468"/>
            <a:ext cx="1569120" cy="441288"/>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On create</a:t>
            </a:r>
          </a:p>
        </p:txBody>
      </p:sp>
      <p:cxnSp>
        <p:nvCxnSpPr>
          <p:cNvPr id="1050" name="Connector: Elbow 1049">
            <a:extLst>
              <a:ext uri="{FF2B5EF4-FFF2-40B4-BE49-F238E27FC236}">
                <a16:creationId xmlns:a16="http://schemas.microsoft.com/office/drawing/2014/main" id="{CE270F80-B24C-287E-7F95-AEB946A4B372}"/>
              </a:ext>
            </a:extLst>
          </p:cNvPr>
          <p:cNvCxnSpPr>
            <a:cxnSpLocks/>
            <a:stCxn id="36" idx="2"/>
            <a:endCxn id="55" idx="1"/>
          </p:cNvCxnSpPr>
          <p:nvPr/>
        </p:nvCxnSpPr>
        <p:spPr>
          <a:xfrm rot="16200000" flipH="1">
            <a:off x="2767230" y="8063949"/>
            <a:ext cx="1284151" cy="2097984"/>
          </a:xfrm>
          <a:prstGeom prst="bentConnector2">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3" name="Connector: Elbow 1052">
            <a:extLst>
              <a:ext uri="{FF2B5EF4-FFF2-40B4-BE49-F238E27FC236}">
                <a16:creationId xmlns:a16="http://schemas.microsoft.com/office/drawing/2014/main" id="{0C78D11A-6C7A-807E-D0C3-20EB161A0F60}"/>
              </a:ext>
            </a:extLst>
          </p:cNvPr>
          <p:cNvCxnSpPr>
            <a:cxnSpLocks/>
            <a:endCxn id="42" idx="2"/>
          </p:cNvCxnSpPr>
          <p:nvPr/>
        </p:nvCxnSpPr>
        <p:spPr>
          <a:xfrm flipV="1">
            <a:off x="13706199" y="9074903"/>
            <a:ext cx="2044486" cy="490176"/>
          </a:xfrm>
          <a:prstGeom prst="bentConnector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0" name="Connector: Elbow 81">
            <a:extLst>
              <a:ext uri="{FF2B5EF4-FFF2-40B4-BE49-F238E27FC236}">
                <a16:creationId xmlns:a16="http://schemas.microsoft.com/office/drawing/2014/main" id="{FFB2D684-1DBE-C5B7-AD8D-15209CEC5537}"/>
              </a:ext>
            </a:extLst>
          </p:cNvPr>
          <p:cNvCxnSpPr>
            <a:cxnSpLocks/>
            <a:endCxn id="55" idx="3"/>
          </p:cNvCxnSpPr>
          <p:nvPr/>
        </p:nvCxnSpPr>
        <p:spPr>
          <a:xfrm flipH="1">
            <a:off x="6027105" y="9755015"/>
            <a:ext cx="1078175" cy="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8" name="Connector: Elbow 81">
            <a:extLst>
              <a:ext uri="{FF2B5EF4-FFF2-40B4-BE49-F238E27FC236}">
                <a16:creationId xmlns:a16="http://schemas.microsoft.com/office/drawing/2014/main" id="{9A6F8ECA-15D5-D765-BAC3-C8642C56B85E}"/>
              </a:ext>
            </a:extLst>
          </p:cNvPr>
          <p:cNvCxnSpPr>
            <a:cxnSpLocks/>
          </p:cNvCxnSpPr>
          <p:nvPr/>
        </p:nvCxnSpPr>
        <p:spPr>
          <a:xfrm flipH="1">
            <a:off x="6027104" y="5211086"/>
            <a:ext cx="1078175" cy="2"/>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9" name="Connector: Elbow 1068">
            <a:extLst>
              <a:ext uri="{FF2B5EF4-FFF2-40B4-BE49-F238E27FC236}">
                <a16:creationId xmlns:a16="http://schemas.microsoft.com/office/drawing/2014/main" id="{48D29A31-4067-896B-D82D-2D74CCF2BFF5}"/>
              </a:ext>
            </a:extLst>
          </p:cNvPr>
          <p:cNvCxnSpPr>
            <a:cxnSpLocks/>
          </p:cNvCxnSpPr>
          <p:nvPr/>
        </p:nvCxnSpPr>
        <p:spPr>
          <a:xfrm>
            <a:off x="8710859" y="5228226"/>
            <a:ext cx="1716352" cy="1510629"/>
          </a:xfrm>
          <a:prstGeom prst="bentConnector3">
            <a:avLst>
              <a:gd name="adj1" fmla="val 100472"/>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5" name="Connector: Elbow 1074">
            <a:extLst>
              <a:ext uri="{FF2B5EF4-FFF2-40B4-BE49-F238E27FC236}">
                <a16:creationId xmlns:a16="http://schemas.microsoft.com/office/drawing/2014/main" id="{AD09F832-7B0B-C668-E85F-5A6E08ED52D0}"/>
              </a:ext>
            </a:extLst>
          </p:cNvPr>
          <p:cNvCxnSpPr>
            <a:cxnSpLocks/>
          </p:cNvCxnSpPr>
          <p:nvPr/>
        </p:nvCxnSpPr>
        <p:spPr>
          <a:xfrm flipV="1">
            <a:off x="8618427" y="8018049"/>
            <a:ext cx="1808784" cy="1736608"/>
          </a:xfrm>
          <a:prstGeom prst="bentConnector3">
            <a:avLst>
              <a:gd name="adj1" fmla="val 99666"/>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084" name="Rectangle 1083">
            <a:extLst>
              <a:ext uri="{FF2B5EF4-FFF2-40B4-BE49-F238E27FC236}">
                <a16:creationId xmlns:a16="http://schemas.microsoft.com/office/drawing/2014/main" id="{179EFBAB-9059-A992-BF3E-BF3A676A4B22}"/>
              </a:ext>
            </a:extLst>
          </p:cNvPr>
          <p:cNvSpPr/>
          <p:nvPr/>
        </p:nvSpPr>
        <p:spPr bwMode="auto">
          <a:xfrm>
            <a:off x="1015928" y="3247610"/>
            <a:ext cx="7887440" cy="516587"/>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defTabSz="1398752" fontAlgn="base">
              <a:spcBef>
                <a:spcPct val="0"/>
              </a:spcBef>
              <a:spcAft>
                <a:spcPct val="0"/>
              </a:spcAft>
            </a:pPr>
            <a:r>
              <a:rPr lang="en-US" sz="2000" dirty="0">
                <a:solidFill>
                  <a:schemeClr val="tx1"/>
                </a:solidFill>
                <a:ea typeface="Segoe UI" pitchFamily="34" charset="0"/>
                <a:cs typeface="Segoe UI" pitchFamily="34" charset="0"/>
              </a:rPr>
              <a:t>Writeback Dynamics 365 Identifiers (GUIDs) to FHIR Server</a:t>
            </a:r>
          </a:p>
        </p:txBody>
      </p:sp>
      <p:sp>
        <p:nvSpPr>
          <p:cNvPr id="1085" name="Oval 1084">
            <a:extLst>
              <a:ext uri="{FF2B5EF4-FFF2-40B4-BE49-F238E27FC236}">
                <a16:creationId xmlns:a16="http://schemas.microsoft.com/office/drawing/2014/main" id="{8F12268D-FAB6-5D96-612C-099189DC661E}"/>
              </a:ext>
            </a:extLst>
          </p:cNvPr>
          <p:cNvSpPr/>
          <p:nvPr/>
        </p:nvSpPr>
        <p:spPr bwMode="auto">
          <a:xfrm>
            <a:off x="2650299" y="6632908"/>
            <a:ext cx="396000" cy="39600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b="1" dirty="0">
                <a:solidFill>
                  <a:schemeClr val="accent3"/>
                </a:solidFill>
                <a:ea typeface="Segoe UI" pitchFamily="34" charset="0"/>
                <a:cs typeface="Segoe UI" pitchFamily="34" charset="0"/>
              </a:rPr>
              <a:t>1</a:t>
            </a:r>
          </a:p>
        </p:txBody>
      </p:sp>
      <p:sp>
        <p:nvSpPr>
          <p:cNvPr id="1087" name="Oval 1086">
            <a:extLst>
              <a:ext uri="{FF2B5EF4-FFF2-40B4-BE49-F238E27FC236}">
                <a16:creationId xmlns:a16="http://schemas.microsoft.com/office/drawing/2014/main" id="{8BA7CAE3-D84E-F428-6313-759865D6E72B}"/>
              </a:ext>
            </a:extLst>
          </p:cNvPr>
          <p:cNvSpPr/>
          <p:nvPr/>
        </p:nvSpPr>
        <p:spPr bwMode="auto">
          <a:xfrm>
            <a:off x="5849588" y="4303252"/>
            <a:ext cx="396000" cy="39600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b="1" dirty="0">
                <a:solidFill>
                  <a:schemeClr val="accent3"/>
                </a:solidFill>
                <a:ea typeface="Segoe UI" pitchFamily="34" charset="0"/>
                <a:cs typeface="Segoe UI" pitchFamily="34" charset="0"/>
              </a:rPr>
              <a:t>2</a:t>
            </a:r>
          </a:p>
        </p:txBody>
      </p:sp>
      <p:sp>
        <p:nvSpPr>
          <p:cNvPr id="1088" name="Oval 1087">
            <a:extLst>
              <a:ext uri="{FF2B5EF4-FFF2-40B4-BE49-F238E27FC236}">
                <a16:creationId xmlns:a16="http://schemas.microsoft.com/office/drawing/2014/main" id="{81A8D884-00B3-0300-D984-0780F1BE6FCB}"/>
              </a:ext>
            </a:extLst>
          </p:cNvPr>
          <p:cNvSpPr/>
          <p:nvPr/>
        </p:nvSpPr>
        <p:spPr bwMode="auto">
          <a:xfrm>
            <a:off x="8507368" y="4287919"/>
            <a:ext cx="396000" cy="39600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b="1" dirty="0">
                <a:solidFill>
                  <a:schemeClr val="accent3"/>
                </a:solidFill>
                <a:ea typeface="Segoe UI" pitchFamily="34" charset="0"/>
                <a:cs typeface="Segoe UI" pitchFamily="34" charset="0"/>
              </a:rPr>
              <a:t>3</a:t>
            </a:r>
          </a:p>
        </p:txBody>
      </p:sp>
      <p:sp>
        <p:nvSpPr>
          <p:cNvPr id="1089" name="Oval 1088">
            <a:extLst>
              <a:ext uri="{FF2B5EF4-FFF2-40B4-BE49-F238E27FC236}">
                <a16:creationId xmlns:a16="http://schemas.microsoft.com/office/drawing/2014/main" id="{B3DA2695-E9A0-455C-52A9-8D0CB3D6604E}"/>
              </a:ext>
            </a:extLst>
          </p:cNvPr>
          <p:cNvSpPr/>
          <p:nvPr/>
        </p:nvSpPr>
        <p:spPr bwMode="auto">
          <a:xfrm>
            <a:off x="15418071" y="6666192"/>
            <a:ext cx="396000" cy="39600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b="1" dirty="0">
                <a:solidFill>
                  <a:schemeClr val="accent3"/>
                </a:solidFill>
                <a:ea typeface="Segoe UI" pitchFamily="34" charset="0"/>
                <a:cs typeface="Segoe UI" pitchFamily="34" charset="0"/>
              </a:rPr>
              <a:t>4</a:t>
            </a:r>
          </a:p>
        </p:txBody>
      </p:sp>
      <p:sp>
        <p:nvSpPr>
          <p:cNvPr id="1090" name="Oval 1089">
            <a:extLst>
              <a:ext uri="{FF2B5EF4-FFF2-40B4-BE49-F238E27FC236}">
                <a16:creationId xmlns:a16="http://schemas.microsoft.com/office/drawing/2014/main" id="{BD2809C6-1D60-85F3-8469-330E687859EA}"/>
              </a:ext>
            </a:extLst>
          </p:cNvPr>
          <p:cNvSpPr/>
          <p:nvPr/>
        </p:nvSpPr>
        <p:spPr bwMode="auto">
          <a:xfrm>
            <a:off x="16219588" y="7810692"/>
            <a:ext cx="396000" cy="39600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b="1" dirty="0">
                <a:solidFill>
                  <a:schemeClr val="accent3"/>
                </a:solidFill>
                <a:ea typeface="Segoe UI" pitchFamily="34" charset="0"/>
                <a:cs typeface="Segoe UI" pitchFamily="34" charset="0"/>
              </a:rPr>
              <a:t>5</a:t>
            </a:r>
          </a:p>
        </p:txBody>
      </p:sp>
      <p:sp>
        <p:nvSpPr>
          <p:cNvPr id="1091" name="Oval 1090">
            <a:extLst>
              <a:ext uri="{FF2B5EF4-FFF2-40B4-BE49-F238E27FC236}">
                <a16:creationId xmlns:a16="http://schemas.microsoft.com/office/drawing/2014/main" id="{6DC8CD49-3E54-9F57-ACF5-C1B189EBADDA}"/>
              </a:ext>
            </a:extLst>
          </p:cNvPr>
          <p:cNvSpPr/>
          <p:nvPr/>
        </p:nvSpPr>
        <p:spPr bwMode="auto">
          <a:xfrm>
            <a:off x="15303761" y="9694515"/>
            <a:ext cx="396000" cy="39600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b="1" dirty="0">
                <a:solidFill>
                  <a:schemeClr val="accent3"/>
                </a:solidFill>
                <a:ea typeface="Segoe UI" pitchFamily="34" charset="0"/>
                <a:cs typeface="Segoe UI" pitchFamily="34" charset="0"/>
              </a:rPr>
              <a:t>6</a:t>
            </a:r>
          </a:p>
        </p:txBody>
      </p:sp>
      <p:sp>
        <p:nvSpPr>
          <p:cNvPr id="1092" name="Oval 1091">
            <a:extLst>
              <a:ext uri="{FF2B5EF4-FFF2-40B4-BE49-F238E27FC236}">
                <a16:creationId xmlns:a16="http://schemas.microsoft.com/office/drawing/2014/main" id="{55E0DD7C-CD11-7F7F-30F6-AA06D1B9383F}"/>
              </a:ext>
            </a:extLst>
          </p:cNvPr>
          <p:cNvSpPr/>
          <p:nvPr/>
        </p:nvSpPr>
        <p:spPr bwMode="auto">
          <a:xfrm>
            <a:off x="8498762" y="8858799"/>
            <a:ext cx="396000" cy="39600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b="1" dirty="0">
                <a:solidFill>
                  <a:schemeClr val="accent3"/>
                </a:solidFill>
                <a:ea typeface="Segoe UI" pitchFamily="34" charset="0"/>
                <a:cs typeface="Segoe UI" pitchFamily="34" charset="0"/>
              </a:rPr>
              <a:t>7</a:t>
            </a:r>
          </a:p>
        </p:txBody>
      </p:sp>
      <p:sp>
        <p:nvSpPr>
          <p:cNvPr id="1093" name="Oval 1092">
            <a:extLst>
              <a:ext uri="{FF2B5EF4-FFF2-40B4-BE49-F238E27FC236}">
                <a16:creationId xmlns:a16="http://schemas.microsoft.com/office/drawing/2014/main" id="{6AFFE893-4D24-592E-D796-E9AD748FC9E2}"/>
              </a:ext>
            </a:extLst>
          </p:cNvPr>
          <p:cNvSpPr/>
          <p:nvPr/>
        </p:nvSpPr>
        <p:spPr bwMode="auto">
          <a:xfrm>
            <a:off x="5810147" y="8819283"/>
            <a:ext cx="396000" cy="39600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b="1" dirty="0">
                <a:solidFill>
                  <a:schemeClr val="accent3"/>
                </a:solidFill>
                <a:ea typeface="Segoe UI" pitchFamily="34" charset="0"/>
                <a:cs typeface="Segoe UI" pitchFamily="34" charset="0"/>
              </a:rPr>
              <a:t>8</a:t>
            </a:r>
          </a:p>
        </p:txBody>
      </p:sp>
      <p:sp>
        <p:nvSpPr>
          <p:cNvPr id="1094" name="Oval 1093">
            <a:extLst>
              <a:ext uri="{FF2B5EF4-FFF2-40B4-BE49-F238E27FC236}">
                <a16:creationId xmlns:a16="http://schemas.microsoft.com/office/drawing/2014/main" id="{F7BE2B0C-850D-8B90-8A9C-B8CDDD6F1607}"/>
              </a:ext>
            </a:extLst>
          </p:cNvPr>
          <p:cNvSpPr/>
          <p:nvPr/>
        </p:nvSpPr>
        <p:spPr bwMode="auto">
          <a:xfrm>
            <a:off x="2538705" y="8433031"/>
            <a:ext cx="396000" cy="396000"/>
          </a:xfrm>
          <a:prstGeom prst="ellipse">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2000" b="1" dirty="0">
                <a:solidFill>
                  <a:schemeClr val="accent3"/>
                </a:solidFill>
                <a:ea typeface="Segoe UI" pitchFamily="34" charset="0"/>
                <a:cs typeface="Segoe UI" pitchFamily="34" charset="0"/>
              </a:rPr>
              <a:t>9</a:t>
            </a:r>
          </a:p>
        </p:txBody>
      </p:sp>
      <p:sp>
        <p:nvSpPr>
          <p:cNvPr id="2" name="Rectangle 1">
            <a:extLst>
              <a:ext uri="{FF2B5EF4-FFF2-40B4-BE49-F238E27FC236}">
                <a16:creationId xmlns:a16="http://schemas.microsoft.com/office/drawing/2014/main" id="{61ABF27A-D8F4-95A3-903B-6D7A5E562490}"/>
              </a:ext>
            </a:extLst>
          </p:cNvPr>
          <p:cNvSpPr/>
          <p:nvPr/>
        </p:nvSpPr>
        <p:spPr bwMode="auto">
          <a:xfrm>
            <a:off x="12480674" y="4409421"/>
            <a:ext cx="4758940" cy="499115"/>
          </a:xfrm>
          <a:prstGeom prst="rect">
            <a:avLst/>
          </a:prstGeom>
          <a:noFill/>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defTabSz="1398752" fontAlgn="base">
              <a:spcBef>
                <a:spcPct val="0"/>
              </a:spcBef>
              <a:spcAft>
                <a:spcPct val="0"/>
              </a:spcAft>
            </a:pPr>
            <a:r>
              <a:rPr lang="en-US" sz="2000" b="1" dirty="0">
                <a:solidFill>
                  <a:schemeClr val="tx1"/>
                </a:solidFill>
                <a:ea typeface="Segoe UI" pitchFamily="34" charset="0"/>
                <a:cs typeface="Segoe UI" pitchFamily="34" charset="0"/>
              </a:rPr>
              <a:t>Microsoft for Healthcare</a:t>
            </a:r>
          </a:p>
        </p:txBody>
      </p:sp>
    </p:spTree>
    <p:extLst>
      <p:ext uri="{BB962C8B-B14F-4D97-AF65-F5344CB8AC3E}">
        <p14:creationId xmlns:p14="http://schemas.microsoft.com/office/powerpoint/2010/main" val="1910586988"/>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usiness Process Guide Graphics Template.potx" id="{7C859108-BDC2-4552-917A-65FD240A9A01}" vid="{DD2D8848-4752-4042-9DF7-7B70EFC483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22e2cea-3be4-49f9-a3ed-41e1ec3923ae">
      <Terms xmlns="http://schemas.microsoft.com/office/infopath/2007/PartnerControls"/>
    </lcf76f155ced4ddcb4097134ff3c332f>
    <MediaServiceKeyPoints xmlns="d22e2cea-3be4-49f9-a3ed-41e1ec3923ae" xsi:nil="true"/>
    <AngieAndrews xmlns="d22e2cea-3be4-49f9-a3ed-41e1ec3923ae">Learn from our inhouse experts</AngieAndrew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866A14FCE77694A81C89EB2CCA191C3" ma:contentTypeVersion="26" ma:contentTypeDescription="Create a new document." ma:contentTypeScope="" ma:versionID="ceb0a77a17a8b1fc021539a223b882a1">
  <xsd:schema xmlns:xsd="http://www.w3.org/2001/XMLSchema" xmlns:xs="http://www.w3.org/2001/XMLSchema" xmlns:p="http://schemas.microsoft.com/office/2006/metadata/properties" xmlns:ns1="http://schemas.microsoft.com/sharepoint/v3" xmlns:ns2="d22e2cea-3be4-49f9-a3ed-41e1ec3923ae" xmlns:ns3="80b4c870-a3c4-45d0-8c5e-50e0edee37c8" xmlns:ns4="230e9df3-be65-4c73-a93b-d1236ebd677e" targetNamespace="http://schemas.microsoft.com/office/2006/metadata/properties" ma:root="true" ma:fieldsID="4352212af23220b8a117560f4d8d50ad" ns1:_="" ns2:_="" ns3:_="" ns4:_="">
    <xsd:import namespace="http://schemas.microsoft.com/sharepoint/v3"/>
    <xsd:import namespace="d22e2cea-3be4-49f9-a3ed-41e1ec3923ae"/>
    <xsd:import namespace="80b4c870-a3c4-45d0-8c5e-50e0edee37c8"/>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Location" minOccurs="0"/>
                <xsd:element ref="ns2:MediaLengthInSeconds" minOccurs="0"/>
                <xsd:element ref="ns2:MediaServiceSearchProperties" minOccurs="0"/>
                <xsd:element ref="ns2:MediaServiceDocTags" minOccurs="0"/>
                <xsd:element ref="ns2:lcf76f155ced4ddcb4097134ff3c332f" minOccurs="0"/>
                <xsd:element ref="ns4:TaxCatchAll" minOccurs="0"/>
                <xsd:element ref="ns2:MediaServiceObjectDetectorVersions" minOccurs="0"/>
                <xsd:element ref="ns2:AngieAndrew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22e2cea-3be4-49f9-a3ed-41e1ec3923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Location" ma:index="23" nillable="true" ma:displayName="Location" ma:internalName="MediaServiceLocation" ma:readOnly="true">
      <xsd:simpleType>
        <xsd:restriction base="dms:Text"/>
      </xsd:simpleType>
    </xsd:element>
    <xsd:element name="MediaLengthInSeconds" ma:index="24" nillable="true" ma:displayName="Length (seconds)"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lcf76f155ced4ddcb4097134ff3c332f" ma:index="2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AngieAndrews" ma:index="31" nillable="true" ma:displayName="Angie Andrews" ma:default="Learn from our inhouse experts" ma:format="Dropdown" ma:internalName="AngieAndrews">
      <xsd:simpleType>
        <xsd:restriction base="dms:Text">
          <xsd:maxLength value="255"/>
        </xsd:restriction>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0b4c870-a3c4-45d0-8c5e-50e0edee37c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9" nillable="true" ma:displayName="Taxonomy Catch All Column" ma:hidden="true" ma:list="{398a57df-8d34-4694-889f-8da69524cff5}" ma:internalName="TaxCatchAll" ma:showField="CatchAllData" ma:web="80b4c870-a3c4-45d0-8c5e-50e0edee37c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www.w3.org/XML/1998/namespace"/>
    <ds:schemaRef ds:uri="http://purl.org/dc/dcmitype/"/>
    <ds:schemaRef ds:uri="1d596d27-e1f6-4226-8984-550c8efea889"/>
    <ds:schemaRef ds:uri="http://purl.org/dc/elements/1.1/"/>
    <ds:schemaRef ds:uri="http://schemas.openxmlformats.org/package/2006/metadata/core-properties"/>
    <ds:schemaRef ds:uri="http://schemas.microsoft.com/office/infopath/2007/PartnerControls"/>
    <ds:schemaRef ds:uri="http://schemas.microsoft.com/sharepoint/v3"/>
    <ds:schemaRef ds:uri="http://purl.org/dc/terms/"/>
    <ds:schemaRef ds:uri="230e9df3-be65-4c73-a93b-d1236ebd677e"/>
    <ds:schemaRef ds:uri="d22e2cea-3be4-49f9-a3ed-41e1ec3923ae"/>
  </ds:schemaRefs>
</ds:datastoreItem>
</file>

<file path=customXml/itemProps3.xml><?xml version="1.0" encoding="utf-8"?>
<ds:datastoreItem xmlns:ds="http://schemas.openxmlformats.org/officeDocument/2006/customXml" ds:itemID="{F5A4ECAD-949A-4708-A8CD-2D69B8B579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22e2cea-3be4-49f9-a3ed-41e1ec3923ae"/>
    <ds:schemaRef ds:uri="80b4c870-a3c4-45d0-8c5e-50e0edee37c8"/>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 id="{9ca75128-a244-4596-877b-f24828e476e2}" enabled="0" method="" siteId="{9ca75128-a244-4596-877b-f24828e476e2}" removed="1"/>
</clbl:labelList>
</file>

<file path=docProps/app.xml><?xml version="1.0" encoding="utf-8"?>
<Properties xmlns="http://schemas.openxmlformats.org/officeDocument/2006/extended-properties" xmlns:vt="http://schemas.openxmlformats.org/officeDocument/2006/docPropsVTypes">
  <Template>Business Process Guide Graphics Template</Template>
  <TotalTime>10018</TotalTime>
  <Words>57</Words>
  <Application>Microsoft Office PowerPoint</Application>
  <PresentationFormat>Custom</PresentationFormat>
  <Paragraphs>26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Consolas</vt:lpstr>
      <vt:lpstr>Segoe UI</vt:lpstr>
      <vt:lpstr>Segoe UI Semibold</vt:lpstr>
      <vt:lpstr>Wingdings</vt:lpstr>
      <vt:lpstr>Microsoft D365 template</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&lt;Event name&gt;</dc:subject>
  <dc:creator>Monem Ansari</dc:creator>
  <cp:keywords/>
  <dc:description/>
  <cp:lastModifiedBy>Eva Dupont (DK)</cp:lastModifiedBy>
  <cp:revision>7</cp:revision>
  <dcterms:created xsi:type="dcterms:W3CDTF">2025-02-02T00:49:50Z</dcterms:created>
  <dcterms:modified xsi:type="dcterms:W3CDTF">2025-10-03T16:04:41Z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0x0101006866A14FCE77694A81C89EB2CCA191C3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